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1497" r:id="rId3"/>
    <p:sldId id="1571" r:id="rId4"/>
    <p:sldId id="1505" r:id="rId5"/>
    <p:sldId id="1515" r:id="rId6"/>
    <p:sldId id="1523" r:id="rId7"/>
    <p:sldId id="1572" r:id="rId8"/>
    <p:sldId id="1531" r:id="rId9"/>
    <p:sldId id="1429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AA249-AE12-4968-A5F5-BEE97C25E7F8}" type="datetimeFigureOut">
              <a:rPr lang="nl-NL" smtClean="0"/>
              <a:t>6-12-2021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9A3F05-DE4B-4981-B5EF-D773A3B754D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6662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Edward heet de fractie welkom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A00E1-2917-5340-8F7C-5FFC6A1A20B5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1683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Edward aan het woord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FA00E1-2917-5340-8F7C-5FFC6A1A20B5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6929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Edward aan het woord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FA00E1-2917-5340-8F7C-5FFC6A1A20B5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8939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Edward aan het woord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FA00E1-2917-5340-8F7C-5FFC6A1A20B5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5935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Edward aan het woord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FA00E1-2917-5340-8F7C-5FFC6A1A20B5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8906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Edward aan het woord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FA00E1-2917-5340-8F7C-5FFC6A1A20B5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155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Peter Bugel of Neil Harmsen aan het woord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FA00E1-2917-5340-8F7C-5FFC6A1A20B5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02222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Edward aan het woord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FA00E1-2917-5340-8F7C-5FFC6A1A20B5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6618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Edward aan het woord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FA00E1-2917-5340-8F7C-5FFC6A1A20B5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4197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5BF474-5DD0-4DFA-8D45-72AE18A171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922FF5B-82AB-4135-A544-98E5DC7D79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DA94181-22FE-422D-8BC9-7F79608BD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8E892-0E89-456C-A799-3F5928AE95D9}" type="datetimeFigureOut">
              <a:rPr lang="nl-NL" smtClean="0"/>
              <a:t>6-12-2021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53144B8-8D04-457A-9EBB-DC0659F8C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2DADBDF-BD63-4C62-B8EF-25F306C16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EE6B0-E15A-4BF7-86D0-D3158C1B11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2173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134C47-1C27-4405-AB6D-64F9E0E06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D02EBBD-4585-4A2D-9F1D-4AC7230220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9B2C967-4B3E-451F-83B3-21EF0F02E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8E892-0E89-456C-A799-3F5928AE95D9}" type="datetimeFigureOut">
              <a:rPr lang="nl-NL" smtClean="0"/>
              <a:t>6-12-2021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2BA3CD9-BC43-4616-9D2F-A7EF210AC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AA5C8C3-5B55-473A-A180-68E97903B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EE6B0-E15A-4BF7-86D0-D3158C1B11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9653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656DBD3-DFAA-4C08-8144-54F6D568FD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4BB091C-3EBC-405A-9B2C-FB45CEA093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DA85D93-3EE7-4617-9ED1-72B475403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8E892-0E89-456C-A799-3F5928AE95D9}" type="datetimeFigureOut">
              <a:rPr lang="nl-NL" smtClean="0"/>
              <a:t>6-12-2021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A3201CD-81F5-4088-8DAC-5EDB1DAA3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A341ADC-F849-44C0-B5CE-A555AE042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EE6B0-E15A-4BF7-86D0-D3158C1B11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5671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9FE14A-37C4-457E-A5B4-A2CE883AC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E8271D1-002D-4B83-98F2-FE94D2456C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F8C2851-DA80-436D-9383-C467A735B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8E892-0E89-456C-A799-3F5928AE95D9}" type="datetimeFigureOut">
              <a:rPr lang="nl-NL" smtClean="0"/>
              <a:t>6-12-2021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1AA131-355D-4B89-8D0B-C7D733355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439368A-76B0-4481-8580-0205A2543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EE6B0-E15A-4BF7-86D0-D3158C1B11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3501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439BAF-5FA9-4FD1-AE1C-9253080ED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3B9077A-3132-4F54-A050-6BC45BD0C9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E3C8DC-CEF1-4DDB-8B35-6AC5200EB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8E892-0E89-456C-A799-3F5928AE95D9}" type="datetimeFigureOut">
              <a:rPr lang="nl-NL" smtClean="0"/>
              <a:t>6-12-2021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5FD5EBE-9045-421A-BBCA-ED668655B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36F1586-7C70-4DE0-9896-0C0BC3934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EE6B0-E15A-4BF7-86D0-D3158C1B11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1608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13D3E8-112C-47C8-8C7C-085D434C0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DC2324C-FC68-464B-A960-14AC5A301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47619B5-D22C-4D80-9A28-CC4635E8DE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02569E2-46D8-43BF-8E8B-4B4F92EC6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8E892-0E89-456C-A799-3F5928AE95D9}" type="datetimeFigureOut">
              <a:rPr lang="nl-NL" smtClean="0"/>
              <a:t>6-12-2021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54B0A04-6B07-4C77-BA0F-AF9A4C5D4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473ABB5-C65C-4D43-A163-D2C05E937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EE6B0-E15A-4BF7-86D0-D3158C1B11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45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D97876-CD30-40BF-A0CD-4AB91CA9C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B44114E-D728-4CC2-9627-13672CCE0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D4D467B-FE58-4A41-A248-BF7B905632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591A995-C435-4F73-9EA1-0A0D822145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A8AB4F-C0A9-4209-98C1-A102D4F015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8F03849-3FC7-45AC-8146-81C1DB2C1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8E892-0E89-456C-A799-3F5928AE95D9}" type="datetimeFigureOut">
              <a:rPr lang="nl-NL" smtClean="0"/>
              <a:t>6-12-2021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7C3B4C9-A375-488E-92B8-B9878BDF7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6F40339-4197-4770-BDB4-95F11EBA4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EE6B0-E15A-4BF7-86D0-D3158C1B11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1007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7010A2-DF85-4950-9001-FD6F8FD7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ED67318-9B9D-4AED-B518-3E7924B08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8E892-0E89-456C-A799-3F5928AE95D9}" type="datetimeFigureOut">
              <a:rPr lang="nl-NL" smtClean="0"/>
              <a:t>6-12-2021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6AE24E8-D8B1-4BAE-8A4F-FE8DE76E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676CD90-9959-4E8A-AFE8-911ED8532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EE6B0-E15A-4BF7-86D0-D3158C1B11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8242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5906F86-9FB6-422E-AEBA-A834F0B1A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8E892-0E89-456C-A799-3F5928AE95D9}" type="datetimeFigureOut">
              <a:rPr lang="nl-NL" smtClean="0"/>
              <a:t>6-12-2021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ACF54CC-D9FE-42FC-BCFD-A7CC0F6DD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5E197B-4A60-4523-9512-EDC08BC36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EE6B0-E15A-4BF7-86D0-D3158C1B11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8799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3C288D-70D0-45CC-9781-49D961427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DEE0FA2-5D1B-4456-8794-287D69058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CE1E09B-EE1A-4E57-AACE-8ED66BCB19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87BD3E3-29FA-4969-8919-F6ED5B2EF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8E892-0E89-456C-A799-3F5928AE95D9}" type="datetimeFigureOut">
              <a:rPr lang="nl-NL" smtClean="0"/>
              <a:t>6-12-2021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C812108-793D-4486-A294-30E52557C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DCDA344-7933-4C6D-AAB1-29147D540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EE6B0-E15A-4BF7-86D0-D3158C1B11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2141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237591-33DF-4E0F-85C1-E7CEAC969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72F78D6-44A5-426F-8AD7-AED3F02DE7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E0FE9BD-EA96-47C4-A41D-64BC61DB41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5488AC6-4EE8-46D7-9B57-AB71EB052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8E892-0E89-456C-A799-3F5928AE95D9}" type="datetimeFigureOut">
              <a:rPr lang="nl-NL" smtClean="0"/>
              <a:t>6-12-2021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A59CEF2-8AAE-4A58-9774-1C9BFA87A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812BF2C-20C7-41A7-A49E-22D897D24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EE6B0-E15A-4BF7-86D0-D3158C1B11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6343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CA628D1-8BB1-4C7D-8D83-6665436E1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8369182-826F-4CBA-8CB5-DFF853605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3A4BBA1-C69C-4A14-A4BF-8A473D10F0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8E892-0E89-456C-A799-3F5928AE95D9}" type="datetimeFigureOut">
              <a:rPr lang="nl-NL" smtClean="0"/>
              <a:t>6-12-2021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4B7493F-C6FF-4D5D-89EE-DCD4B0E112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F4F28C3-9E1E-4EE0-847E-8EA77E8E6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EE6B0-E15A-4BF7-86D0-D3158C1B11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337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2BF79B41-65C4-4447-A6BD-FF735E8A7075}"/>
              </a:ext>
            </a:extLst>
          </p:cNvPr>
          <p:cNvSpPr/>
          <p:nvPr/>
        </p:nvSpPr>
        <p:spPr>
          <a:xfrm>
            <a:off x="0" y="0"/>
            <a:ext cx="12192000" cy="594360"/>
          </a:xfrm>
          <a:prstGeom prst="rect">
            <a:avLst/>
          </a:prstGeom>
          <a:solidFill>
            <a:srgbClr val="009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600" b="1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FFA14014-7AFF-6D4A-87FF-3B113F43738E}"/>
              </a:ext>
            </a:extLst>
          </p:cNvPr>
          <p:cNvSpPr/>
          <p:nvPr/>
        </p:nvSpPr>
        <p:spPr>
          <a:xfrm>
            <a:off x="0" y="594360"/>
            <a:ext cx="12192000" cy="16459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3EE3112-2BDC-499D-AB8C-88DD7C0E64AE}"/>
              </a:ext>
            </a:extLst>
          </p:cNvPr>
          <p:cNvSpPr txBox="1"/>
          <p:nvPr/>
        </p:nvSpPr>
        <p:spPr>
          <a:xfrm>
            <a:off x="1064985" y="4637555"/>
            <a:ext cx="100620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BeeldmateriaaI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nieuwe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ranke en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slanke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uitkijktoren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&amp;</a:t>
            </a:r>
          </a:p>
          <a:p>
            <a:pPr algn="ctr"/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relevante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informatie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om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lichtoverlast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tot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een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minimum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te</a:t>
            </a:r>
            <a:r>
              <a:rPr lang="de-DE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de-DE" sz="2800" dirty="0" err="1">
                <a:solidFill>
                  <a:schemeClr val="bg2">
                    <a:lumMod val="25000"/>
                  </a:schemeClr>
                </a:solidFill>
              </a:rPr>
              <a:t>beperken</a:t>
            </a:r>
            <a:endParaRPr lang="nl-NL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58D86FD6-3940-4D96-98E3-BD80C2742E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212627" y="2124161"/>
            <a:ext cx="1766745" cy="211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128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2BF79B41-65C4-4447-A6BD-FF735E8A7075}"/>
              </a:ext>
            </a:extLst>
          </p:cNvPr>
          <p:cNvSpPr/>
          <p:nvPr/>
        </p:nvSpPr>
        <p:spPr>
          <a:xfrm>
            <a:off x="0" y="0"/>
            <a:ext cx="12192000" cy="59436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FFA14014-7AFF-6D4A-87FF-3B113F43738E}"/>
              </a:ext>
            </a:extLst>
          </p:cNvPr>
          <p:cNvSpPr/>
          <p:nvPr/>
        </p:nvSpPr>
        <p:spPr>
          <a:xfrm>
            <a:off x="0" y="646331"/>
            <a:ext cx="12192000" cy="16459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79147CE-FE09-AE45-A225-6B6073E97AA0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009B48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solidFill>
                  <a:schemeClr val="bg1"/>
                </a:solidFill>
              </a:rPr>
              <a:t>VERSIES UITKIJKTOREN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B32D2A5-716C-4F7E-9154-013F4D821FA2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41" t="5292" r="46485"/>
          <a:stretch/>
        </p:blipFill>
        <p:spPr>
          <a:xfrm>
            <a:off x="4223792" y="1417833"/>
            <a:ext cx="1591582" cy="4794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Afbeelding 8" descr="L35 hoog">
            <a:extLst>
              <a:ext uri="{FF2B5EF4-FFF2-40B4-BE49-F238E27FC236}">
                <a16:creationId xmlns:a16="http://schemas.microsoft.com/office/drawing/2014/main" id="{E2790D0C-9498-4794-9BBB-D1ACABDB0B69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71" t="5292" r="46354"/>
          <a:stretch/>
        </p:blipFill>
        <p:spPr>
          <a:xfrm>
            <a:off x="6312024" y="1417833"/>
            <a:ext cx="1591582" cy="4794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Afbeelding 9" descr="L35 laag">
            <a:extLst>
              <a:ext uri="{FF2B5EF4-FFF2-40B4-BE49-F238E27FC236}">
                <a16:creationId xmlns:a16="http://schemas.microsoft.com/office/drawing/2014/main" id="{3BD5B9E1-1155-4762-B3CB-D640BE15472A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33" t="5292" r="46692"/>
          <a:stretch/>
        </p:blipFill>
        <p:spPr>
          <a:xfrm>
            <a:off x="8472264" y="1417831"/>
            <a:ext cx="1591582" cy="479489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CA97D805-ECCF-44AA-A92E-FCEECC69F57C}"/>
              </a:ext>
            </a:extLst>
          </p:cNvPr>
          <p:cNvSpPr txBox="1"/>
          <p:nvPr/>
        </p:nvSpPr>
        <p:spPr>
          <a:xfrm>
            <a:off x="4007768" y="6272165"/>
            <a:ext cx="2005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Cornetto- </a:t>
            </a:r>
            <a:b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model </a:t>
            </a:r>
            <a:r>
              <a:rPr lang="nl-N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hoog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9FA3A2A6-A7F3-4804-BBC5-D8BFB43DEED9}"/>
              </a:ext>
            </a:extLst>
          </p:cNvPr>
          <p:cNvSpPr txBox="1"/>
          <p:nvPr/>
        </p:nvSpPr>
        <p:spPr>
          <a:xfrm>
            <a:off x="6312024" y="6274650"/>
            <a:ext cx="1681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Cornetto- </a:t>
            </a:r>
          </a:p>
          <a:p>
            <a:pPr algn="ctr"/>
            <a: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model </a:t>
            </a:r>
            <a:r>
              <a:rPr lang="nl-N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midden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749CB892-529F-4750-AF45-A6B9F7C39CD6}"/>
              </a:ext>
            </a:extLst>
          </p:cNvPr>
          <p:cNvSpPr txBox="1"/>
          <p:nvPr/>
        </p:nvSpPr>
        <p:spPr>
          <a:xfrm>
            <a:off x="8256240" y="6253164"/>
            <a:ext cx="2005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Cornetto- </a:t>
            </a:r>
            <a:b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model </a:t>
            </a:r>
            <a:r>
              <a:rPr lang="nl-N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laag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476F395C-452A-4346-AA02-3830AB4853C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67" t="5348" r="45168"/>
          <a:stretch/>
        </p:blipFill>
        <p:spPr>
          <a:xfrm>
            <a:off x="2077828" y="1417833"/>
            <a:ext cx="1591581" cy="4775893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774C6208-9E41-4765-A455-92808951DEDA}"/>
              </a:ext>
            </a:extLst>
          </p:cNvPr>
          <p:cNvSpPr txBox="1"/>
          <p:nvPr/>
        </p:nvSpPr>
        <p:spPr>
          <a:xfrm>
            <a:off x="1930396" y="6274650"/>
            <a:ext cx="2005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Cilindrisch model </a:t>
            </a:r>
            <a:r>
              <a:rPr lang="nl-N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Actiecomité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6B6FE8FD-6F26-418C-8D88-4BFE4472341C}"/>
              </a:ext>
            </a:extLst>
          </p:cNvPr>
          <p:cNvSpPr txBox="1"/>
          <p:nvPr/>
        </p:nvSpPr>
        <p:spPr>
          <a:xfrm>
            <a:off x="1870936" y="945264"/>
            <a:ext cx="20053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Oorspronkelijk</a:t>
            </a:r>
            <a:endParaRPr lang="nl-NL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91FE7492-72BC-4C46-A0F4-CC9C9727BB01}"/>
              </a:ext>
            </a:extLst>
          </p:cNvPr>
          <p:cNvSpPr txBox="1"/>
          <p:nvPr/>
        </p:nvSpPr>
        <p:spPr>
          <a:xfrm>
            <a:off x="4016901" y="945129"/>
            <a:ext cx="20053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Nieuw</a:t>
            </a:r>
            <a:endParaRPr lang="nl-NL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35FC9DC-2FE2-4B43-ABC5-7DF4E52D804D}"/>
              </a:ext>
            </a:extLst>
          </p:cNvPr>
          <p:cNvSpPr txBox="1"/>
          <p:nvPr/>
        </p:nvSpPr>
        <p:spPr>
          <a:xfrm>
            <a:off x="6150301" y="931530"/>
            <a:ext cx="20053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Nieuw</a:t>
            </a:r>
            <a:endParaRPr lang="nl-NL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895B7995-E0D3-448C-A9F8-02065414A3D2}"/>
              </a:ext>
            </a:extLst>
          </p:cNvPr>
          <p:cNvSpPr txBox="1"/>
          <p:nvPr/>
        </p:nvSpPr>
        <p:spPr>
          <a:xfrm>
            <a:off x="8265373" y="931530"/>
            <a:ext cx="20053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Nieuw</a:t>
            </a:r>
            <a:endParaRPr lang="nl-NL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086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2BF79B41-65C4-4447-A6BD-FF735E8A7075}"/>
              </a:ext>
            </a:extLst>
          </p:cNvPr>
          <p:cNvSpPr/>
          <p:nvPr/>
        </p:nvSpPr>
        <p:spPr>
          <a:xfrm>
            <a:off x="0" y="0"/>
            <a:ext cx="12192000" cy="59436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FFA14014-7AFF-6D4A-87FF-3B113F43738E}"/>
              </a:ext>
            </a:extLst>
          </p:cNvPr>
          <p:cNvSpPr/>
          <p:nvPr/>
        </p:nvSpPr>
        <p:spPr>
          <a:xfrm>
            <a:off x="0" y="646331"/>
            <a:ext cx="12192000" cy="16459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79147CE-FE09-AE45-A225-6B6073E97AA0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009B48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solidFill>
                  <a:schemeClr val="bg1"/>
                </a:solidFill>
              </a:rPr>
              <a:t>UITKIJKTOREN OP BLAUWE POSITIES NAUWEIJKS ZICHTBAAR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F6ED04C-3FC3-4540-AA7D-08007F6E25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4" t="13395" r="19738" b="4437"/>
          <a:stretch/>
        </p:blipFill>
        <p:spPr bwMode="auto">
          <a:xfrm>
            <a:off x="2043447" y="1033289"/>
            <a:ext cx="8105106" cy="5568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al 8"/>
          <p:cNvSpPr/>
          <p:nvPr/>
        </p:nvSpPr>
        <p:spPr>
          <a:xfrm>
            <a:off x="6465734" y="4314906"/>
            <a:ext cx="103367" cy="10336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6384897" y="4389116"/>
            <a:ext cx="103367" cy="10336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/>
          <p:cNvSpPr/>
          <p:nvPr/>
        </p:nvSpPr>
        <p:spPr>
          <a:xfrm>
            <a:off x="6351147" y="4235172"/>
            <a:ext cx="103367" cy="10336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6437684" y="4177879"/>
            <a:ext cx="103367" cy="10336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Ovaal 22"/>
          <p:cNvSpPr/>
          <p:nvPr/>
        </p:nvSpPr>
        <p:spPr>
          <a:xfrm>
            <a:off x="6356757" y="4743322"/>
            <a:ext cx="103367" cy="10336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6168840" y="4846236"/>
            <a:ext cx="103367" cy="10336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Ovaal 24"/>
          <p:cNvSpPr/>
          <p:nvPr/>
        </p:nvSpPr>
        <p:spPr>
          <a:xfrm>
            <a:off x="5953785" y="3970103"/>
            <a:ext cx="103367" cy="10336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Ovaal 25"/>
          <p:cNvSpPr/>
          <p:nvPr/>
        </p:nvSpPr>
        <p:spPr>
          <a:xfrm>
            <a:off x="6203700" y="3702353"/>
            <a:ext cx="103367" cy="10336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8067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2BF79B41-65C4-4447-A6BD-FF735E8A7075}"/>
              </a:ext>
            </a:extLst>
          </p:cNvPr>
          <p:cNvSpPr/>
          <p:nvPr/>
        </p:nvSpPr>
        <p:spPr>
          <a:xfrm>
            <a:off x="0" y="0"/>
            <a:ext cx="12192000" cy="59436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FFA14014-7AFF-6D4A-87FF-3B113F43738E}"/>
              </a:ext>
            </a:extLst>
          </p:cNvPr>
          <p:cNvSpPr/>
          <p:nvPr/>
        </p:nvSpPr>
        <p:spPr>
          <a:xfrm>
            <a:off x="0" y="646331"/>
            <a:ext cx="12192000" cy="16459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79147CE-FE09-AE45-A225-6B6073E97AA0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009B48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solidFill>
                  <a:schemeClr val="bg1"/>
                </a:solidFill>
              </a:rPr>
              <a:t>VISUALISATIE UITKIJKTOREN VANUIT DE HOORNS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C8F76E22-C278-4B55-B0C9-420A99E62A4B}"/>
              </a:ext>
            </a:extLst>
          </p:cNvPr>
          <p:cNvSpPr/>
          <p:nvPr/>
        </p:nvSpPr>
        <p:spPr>
          <a:xfrm>
            <a:off x="4436571" y="3244334"/>
            <a:ext cx="36589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/>
              <a:t>Input van </a:t>
            </a:r>
            <a:r>
              <a:rPr lang="nl-NL" dirty="0" err="1"/>
              <a:t>BugelHajema</a:t>
            </a:r>
            <a:r>
              <a:rPr lang="nl-NL" dirty="0"/>
              <a:t> zie hieronder</a:t>
            </a:r>
          </a:p>
        </p:txBody>
      </p:sp>
      <p:pic>
        <p:nvPicPr>
          <p:cNvPr id="6" name="Afbeelding 5" descr="L12 corn hoog">
            <a:extLst>
              <a:ext uri="{FF2B5EF4-FFF2-40B4-BE49-F238E27FC236}">
                <a16:creationId xmlns:a16="http://schemas.microsoft.com/office/drawing/2014/main" id="{83FD78ED-D126-461E-B666-D0F98DBF0E3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9929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C5D07F5B-6134-4DDF-9DBC-2A6D2F37B4A3}"/>
              </a:ext>
            </a:extLst>
          </p:cNvPr>
          <p:cNvSpPr txBox="1"/>
          <p:nvPr/>
        </p:nvSpPr>
        <p:spPr>
          <a:xfrm>
            <a:off x="1631504" y="642336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Cornetto-model 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midden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55C5F4C3-1CB2-4AF8-B61F-F1553202CC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0" t="14325" r="26566" b="5779"/>
          <a:stretch/>
        </p:blipFill>
        <p:spPr bwMode="auto">
          <a:xfrm>
            <a:off x="7527296" y="4457458"/>
            <a:ext cx="2929631" cy="232595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Ovaal 10">
            <a:extLst>
              <a:ext uri="{FF2B5EF4-FFF2-40B4-BE49-F238E27FC236}">
                <a16:creationId xmlns:a16="http://schemas.microsoft.com/office/drawing/2014/main" id="{BEE0E441-0C1F-49A1-A70F-8DCEFB9F34AA}"/>
              </a:ext>
            </a:extLst>
          </p:cNvPr>
          <p:cNvSpPr/>
          <p:nvPr/>
        </p:nvSpPr>
        <p:spPr>
          <a:xfrm>
            <a:off x="9020770" y="5629196"/>
            <a:ext cx="108000" cy="1080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0718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2BF79B41-65C4-4447-A6BD-FF735E8A7075}"/>
              </a:ext>
            </a:extLst>
          </p:cNvPr>
          <p:cNvSpPr/>
          <p:nvPr/>
        </p:nvSpPr>
        <p:spPr>
          <a:xfrm>
            <a:off x="0" y="0"/>
            <a:ext cx="12192000" cy="59436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FFA14014-7AFF-6D4A-87FF-3B113F43738E}"/>
              </a:ext>
            </a:extLst>
          </p:cNvPr>
          <p:cNvSpPr/>
          <p:nvPr/>
        </p:nvSpPr>
        <p:spPr>
          <a:xfrm>
            <a:off x="0" y="646331"/>
            <a:ext cx="12192000" cy="16459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79147CE-FE09-AE45-A225-6B6073E97AA0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009B48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solidFill>
                  <a:schemeClr val="bg1"/>
                </a:solidFill>
              </a:rPr>
              <a:t>VISUALISATIE UITKIJKTOREN VANUIT MOLENHOEK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C8F76E22-C278-4B55-B0C9-420A99E62A4B}"/>
              </a:ext>
            </a:extLst>
          </p:cNvPr>
          <p:cNvSpPr/>
          <p:nvPr/>
        </p:nvSpPr>
        <p:spPr>
          <a:xfrm>
            <a:off x="4436571" y="3244334"/>
            <a:ext cx="36589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/>
              <a:t>Input van </a:t>
            </a:r>
            <a:r>
              <a:rPr lang="nl-NL" dirty="0" err="1"/>
              <a:t>BugelHajema</a:t>
            </a:r>
            <a:r>
              <a:rPr lang="nl-NL" dirty="0"/>
              <a:t> zie hieronder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AF524E3-CE6D-49A0-A35D-0761770D5F3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9929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102B3648-0939-457D-8DD2-ED26EDEB7F88}"/>
              </a:ext>
            </a:extLst>
          </p:cNvPr>
          <p:cNvSpPr txBox="1"/>
          <p:nvPr/>
        </p:nvSpPr>
        <p:spPr>
          <a:xfrm>
            <a:off x="1631504" y="642336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Cornetto-model 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midden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5AD9DF8E-3D6A-4CC6-B449-04E93601B5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0" t="14325" r="26566" b="5779"/>
          <a:stretch/>
        </p:blipFill>
        <p:spPr bwMode="auto">
          <a:xfrm>
            <a:off x="7527296" y="4457458"/>
            <a:ext cx="2929631" cy="232595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Ovaal 10">
            <a:extLst>
              <a:ext uri="{FF2B5EF4-FFF2-40B4-BE49-F238E27FC236}">
                <a16:creationId xmlns:a16="http://schemas.microsoft.com/office/drawing/2014/main" id="{3331B080-8D5F-458A-8DC2-6319F5C544E8}"/>
              </a:ext>
            </a:extLst>
          </p:cNvPr>
          <p:cNvSpPr/>
          <p:nvPr/>
        </p:nvSpPr>
        <p:spPr>
          <a:xfrm>
            <a:off x="8832304" y="6088728"/>
            <a:ext cx="108000" cy="1080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883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2BF79B41-65C4-4447-A6BD-FF735E8A7075}"/>
              </a:ext>
            </a:extLst>
          </p:cNvPr>
          <p:cNvSpPr/>
          <p:nvPr/>
        </p:nvSpPr>
        <p:spPr>
          <a:xfrm>
            <a:off x="0" y="0"/>
            <a:ext cx="12192000" cy="59436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FFA14014-7AFF-6D4A-87FF-3B113F43738E}"/>
              </a:ext>
            </a:extLst>
          </p:cNvPr>
          <p:cNvSpPr/>
          <p:nvPr/>
        </p:nvSpPr>
        <p:spPr>
          <a:xfrm>
            <a:off x="0" y="646331"/>
            <a:ext cx="12192000" cy="16459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79147CE-FE09-AE45-A225-6B6073E97AA0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009B48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solidFill>
                  <a:schemeClr val="bg1"/>
                </a:solidFill>
              </a:rPr>
              <a:t>VISUALISATIE UITKIJKTOREN VANUIT EURSINGE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C8F76E22-C278-4B55-B0C9-420A99E62A4B}"/>
              </a:ext>
            </a:extLst>
          </p:cNvPr>
          <p:cNvSpPr/>
          <p:nvPr/>
        </p:nvSpPr>
        <p:spPr>
          <a:xfrm>
            <a:off x="4436571" y="3244334"/>
            <a:ext cx="36589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/>
              <a:t>Input van </a:t>
            </a:r>
            <a:r>
              <a:rPr lang="nl-NL" dirty="0" err="1"/>
              <a:t>BugelHajema</a:t>
            </a:r>
            <a:r>
              <a:rPr lang="nl-NL" dirty="0"/>
              <a:t> zie hieronder</a:t>
            </a:r>
          </a:p>
        </p:txBody>
      </p:sp>
      <p:pic>
        <p:nvPicPr>
          <p:cNvPr id="6" name="Afbeelding 5" descr="L25 cilin hoog">
            <a:extLst>
              <a:ext uri="{FF2B5EF4-FFF2-40B4-BE49-F238E27FC236}">
                <a16:creationId xmlns:a16="http://schemas.microsoft.com/office/drawing/2014/main" id="{75A1BF38-DFB3-4DFE-990B-77D7632B9D0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9929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797E4ED2-DF44-4740-BD3A-2B12A073C2E7}"/>
              </a:ext>
            </a:extLst>
          </p:cNvPr>
          <p:cNvSpPr txBox="1"/>
          <p:nvPr/>
        </p:nvSpPr>
        <p:spPr>
          <a:xfrm>
            <a:off x="1631504" y="642336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Cornetto-model 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midden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A45C0C4-19CC-4D15-A1BE-033893CC51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0" t="14325" r="26566" b="5779"/>
          <a:stretch/>
        </p:blipFill>
        <p:spPr bwMode="auto">
          <a:xfrm>
            <a:off x="7527296" y="4457458"/>
            <a:ext cx="2929631" cy="232595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Ovaal 10">
            <a:extLst>
              <a:ext uri="{FF2B5EF4-FFF2-40B4-BE49-F238E27FC236}">
                <a16:creationId xmlns:a16="http://schemas.microsoft.com/office/drawing/2014/main" id="{8B6296CF-B882-4F40-A92D-5D6A6E11C903}"/>
              </a:ext>
            </a:extLst>
          </p:cNvPr>
          <p:cNvSpPr/>
          <p:nvPr/>
        </p:nvSpPr>
        <p:spPr>
          <a:xfrm>
            <a:off x="8451056" y="5455514"/>
            <a:ext cx="108000" cy="1080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1714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5756515A-F730-4706-9850-24340CFC082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900619"/>
            <a:ext cx="9144000" cy="514217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2BF79B41-65C4-4447-A6BD-FF735E8A7075}"/>
              </a:ext>
            </a:extLst>
          </p:cNvPr>
          <p:cNvSpPr/>
          <p:nvPr/>
        </p:nvSpPr>
        <p:spPr>
          <a:xfrm>
            <a:off x="0" y="0"/>
            <a:ext cx="12192000" cy="59436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FFA14014-7AFF-6D4A-87FF-3B113F43738E}"/>
              </a:ext>
            </a:extLst>
          </p:cNvPr>
          <p:cNvSpPr/>
          <p:nvPr/>
        </p:nvSpPr>
        <p:spPr>
          <a:xfrm>
            <a:off x="0" y="646331"/>
            <a:ext cx="12192000" cy="16459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79147CE-FE09-AE45-A225-6B6073E97AA0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009B48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solidFill>
                  <a:schemeClr val="bg1"/>
                </a:solidFill>
              </a:rPr>
              <a:t>VISUALISATIE UITKIJKTOREN VANAF A28 (ZUID)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A3E5BC6B-81FD-4764-BE44-9D933CDA8E04}"/>
              </a:ext>
            </a:extLst>
          </p:cNvPr>
          <p:cNvSpPr txBox="1"/>
          <p:nvPr/>
        </p:nvSpPr>
        <p:spPr>
          <a:xfrm>
            <a:off x="1631504" y="642336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Cornetto-model 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midden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B26C4A2-94F2-4B2C-9894-958EB37AA5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0" t="14325" r="26566" b="5779"/>
          <a:stretch/>
        </p:blipFill>
        <p:spPr bwMode="auto">
          <a:xfrm>
            <a:off x="7527296" y="4457458"/>
            <a:ext cx="2929631" cy="232595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Ovaal 10">
            <a:extLst>
              <a:ext uri="{FF2B5EF4-FFF2-40B4-BE49-F238E27FC236}">
                <a16:creationId xmlns:a16="http://schemas.microsoft.com/office/drawing/2014/main" id="{492C0DC6-5687-4008-B32A-9E0A92A99146}"/>
              </a:ext>
            </a:extLst>
          </p:cNvPr>
          <p:cNvSpPr/>
          <p:nvPr/>
        </p:nvSpPr>
        <p:spPr>
          <a:xfrm>
            <a:off x="8908578" y="5991320"/>
            <a:ext cx="108000" cy="1080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2416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2BF79B41-65C4-4447-A6BD-FF735E8A7075}"/>
              </a:ext>
            </a:extLst>
          </p:cNvPr>
          <p:cNvSpPr/>
          <p:nvPr/>
        </p:nvSpPr>
        <p:spPr>
          <a:xfrm>
            <a:off x="0" y="0"/>
            <a:ext cx="12192000" cy="59436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FFA14014-7AFF-6D4A-87FF-3B113F43738E}"/>
              </a:ext>
            </a:extLst>
          </p:cNvPr>
          <p:cNvSpPr/>
          <p:nvPr/>
        </p:nvSpPr>
        <p:spPr>
          <a:xfrm>
            <a:off x="0" y="646331"/>
            <a:ext cx="12192000" cy="16459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79147CE-FE09-AE45-A225-6B6073E97AA0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009B48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solidFill>
                  <a:schemeClr val="bg1"/>
                </a:solidFill>
              </a:rPr>
              <a:t>VISUALISATIE UITKIJKTOREN VANAF A28 (NOORD)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C8F76E22-C278-4B55-B0C9-420A99E62A4B}"/>
              </a:ext>
            </a:extLst>
          </p:cNvPr>
          <p:cNvSpPr/>
          <p:nvPr/>
        </p:nvSpPr>
        <p:spPr>
          <a:xfrm>
            <a:off x="4436571" y="3244334"/>
            <a:ext cx="36589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/>
              <a:t>Input van </a:t>
            </a:r>
            <a:r>
              <a:rPr lang="nl-NL" dirty="0" err="1"/>
              <a:t>BugelHajema</a:t>
            </a:r>
            <a:r>
              <a:rPr lang="nl-NL" dirty="0"/>
              <a:t> zie hieronder</a:t>
            </a:r>
          </a:p>
        </p:txBody>
      </p:sp>
      <p:pic>
        <p:nvPicPr>
          <p:cNvPr id="6" name="Afbeelding 5" descr="L32 corn hoog">
            <a:extLst>
              <a:ext uri="{FF2B5EF4-FFF2-40B4-BE49-F238E27FC236}">
                <a16:creationId xmlns:a16="http://schemas.microsoft.com/office/drawing/2014/main" id="{C42D59FF-938A-4B2E-80F5-8ACAE18F315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46604"/>
            <a:ext cx="9144000" cy="463867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2EEFAF3C-E181-4068-9D05-9A312EF58355}"/>
              </a:ext>
            </a:extLst>
          </p:cNvPr>
          <p:cNvSpPr txBox="1"/>
          <p:nvPr/>
        </p:nvSpPr>
        <p:spPr>
          <a:xfrm>
            <a:off x="1631504" y="631826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Cornetto-model 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midden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C35B03F7-ED8C-4D9B-AB4D-D7AA0819B0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0" t="14325" r="26566" b="5779"/>
          <a:stretch/>
        </p:blipFill>
        <p:spPr bwMode="auto">
          <a:xfrm>
            <a:off x="7527296" y="4352358"/>
            <a:ext cx="2929631" cy="232595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Ovaal 10">
            <a:extLst>
              <a:ext uri="{FF2B5EF4-FFF2-40B4-BE49-F238E27FC236}">
                <a16:creationId xmlns:a16="http://schemas.microsoft.com/office/drawing/2014/main" id="{D0A50998-DA7F-493D-A033-13AAE2768C88}"/>
              </a:ext>
            </a:extLst>
          </p:cNvPr>
          <p:cNvSpPr/>
          <p:nvPr/>
        </p:nvSpPr>
        <p:spPr>
          <a:xfrm>
            <a:off x="8775104" y="4471460"/>
            <a:ext cx="108000" cy="1080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1500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2BF79B41-65C4-4447-A6BD-FF735E8A7075}"/>
              </a:ext>
            </a:extLst>
          </p:cNvPr>
          <p:cNvSpPr/>
          <p:nvPr/>
        </p:nvSpPr>
        <p:spPr>
          <a:xfrm>
            <a:off x="0" y="0"/>
            <a:ext cx="12192000" cy="59436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FFA14014-7AFF-6D4A-87FF-3B113F43738E}"/>
              </a:ext>
            </a:extLst>
          </p:cNvPr>
          <p:cNvSpPr/>
          <p:nvPr/>
        </p:nvSpPr>
        <p:spPr>
          <a:xfrm>
            <a:off x="0" y="646331"/>
            <a:ext cx="12192000" cy="16459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79147CE-FE09-AE45-A225-6B6073E97AA0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009B48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solidFill>
                  <a:schemeClr val="bg1"/>
                </a:solidFill>
              </a:rPr>
              <a:t>UITKIJKTOREN: GEEN LICHTOVERLAST 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733FD6C4-857D-4E6B-A2C1-6E815CC0DC7D}"/>
              </a:ext>
            </a:extLst>
          </p:cNvPr>
          <p:cNvSpPr txBox="1"/>
          <p:nvPr/>
        </p:nvSpPr>
        <p:spPr>
          <a:xfrm>
            <a:off x="1115438" y="1539239"/>
            <a:ext cx="9961123" cy="4003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NL" dirty="0"/>
              <a:t>LED-schermen uit tussen 23.00 en 07.00 uur. Voor zonsopgang en een uur na zonsondergang terug naar de allerlaagste categorie van Rijkswaterstaat: E1.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Schermen worden voorzien van een volautomatische dimmer en zijn daardoor niet storende dan een TV in de woonkamer. </a:t>
            </a:r>
            <a:r>
              <a:rPr lang="nl-NL" dirty="0"/>
              <a:t>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dirty="0"/>
              <a:t>Witte achtergronden tijdens E1 tijdzones van de dag niet toegestaan.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dirty="0"/>
              <a:t>Witte letters en logo’s mogen niet vol wit zijn. Maximaal 60%.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dirty="0"/>
              <a:t>Geen harde, maar geleidelijke overgang van beelden (</a:t>
            </a:r>
            <a:r>
              <a:rPr lang="nl-NL" dirty="0" err="1"/>
              <a:t>dissolve</a:t>
            </a:r>
            <a:r>
              <a:rPr lang="nl-NL" dirty="0"/>
              <a:t> techniek).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dirty="0"/>
              <a:t>Content op drie locaties aan te passen. (t.b.v. snelle actie bij klacht).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dirty="0"/>
              <a:t>Formaat variabele lichtreclame 720 x 800 cm (</a:t>
            </a:r>
            <a:r>
              <a:rPr lang="nl-NL" dirty="0" err="1"/>
              <a:t>ipv</a:t>
            </a:r>
            <a:r>
              <a:rPr lang="nl-NL" dirty="0"/>
              <a:t> 800 x 1000).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dirty="0">
                <a:latin typeface="Calibri" panose="020F0502020204030204" pitchFamily="34" charset="0"/>
                <a:cs typeface="Times New Roman" panose="02020603050405020304" pitchFamily="18" charset="0"/>
              </a:rPr>
              <a:t>Het logo van Green Planet de aarde; Zal van binnenuit worden verlicht, gelijk aan de verlichte globe/wereldbol zoals deze vroeger veel in de woonkamer op het dressoir stond </a:t>
            </a:r>
            <a:endParaRPr lang="nl-NL" dirty="0"/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8041225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300</Words>
  <Application>Microsoft Office PowerPoint</Application>
  <PresentationFormat>Breedbeeld</PresentationFormat>
  <Paragraphs>54</Paragraphs>
  <Slides>9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Edward Doorten</dc:creator>
  <cp:lastModifiedBy>Edward Doorten</cp:lastModifiedBy>
  <cp:revision>2</cp:revision>
  <dcterms:created xsi:type="dcterms:W3CDTF">2021-11-28T22:30:27Z</dcterms:created>
  <dcterms:modified xsi:type="dcterms:W3CDTF">2021-12-06T17:39:21Z</dcterms:modified>
</cp:coreProperties>
</file>